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1" r:id="rId2"/>
    <p:sldId id="267" r:id="rId3"/>
    <p:sldId id="278" r:id="rId4"/>
    <p:sldId id="279" r:id="rId5"/>
    <p:sldId id="280" r:id="rId6"/>
    <p:sldId id="277" r:id="rId7"/>
    <p:sldId id="268" r:id="rId8"/>
    <p:sldId id="269" r:id="rId9"/>
    <p:sldId id="270" r:id="rId10"/>
  </p:sldIdLst>
  <p:sldSz cx="10160000" cy="8039100"/>
  <p:notesSz cx="6743700" cy="9875838"/>
  <p:embeddedFontLst>
    <p:embeddedFont>
      <p:font typeface="Calibri" pitchFamily="34" charset="0"/>
      <p:regular r:id="rId13"/>
      <p:bold r:id="rId14"/>
      <p:italic r:id="rId15"/>
      <p:boldItalic r:id="rId16"/>
    </p:embeddedFont>
  </p:embeddedFontLst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B"/>
    <a:srgbClr val="C02500"/>
    <a:srgbClr val="0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78" y="-108"/>
      </p:cViewPr>
      <p:guideLst>
        <p:guide orient="horz" pos="2532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9869" y="0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FAE31-29A2-4C1D-AD0B-FB78F423633C}" type="datetimeFigureOut">
              <a:rPr lang="en-US" smtClean="0"/>
              <a:pPr/>
              <a:t>3/8/2012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9869" y="9380332"/>
            <a:ext cx="2922270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ACC54-2E32-408D-8786-8091A30148A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1097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58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258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1D7B4-327A-48B2-AC10-AE47A4BB425A}" type="datetimeFigureOut">
              <a:rPr lang="en-AU" smtClean="0"/>
              <a:t>8/03/2012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3463" y="741363"/>
            <a:ext cx="4676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688" y="4691063"/>
            <a:ext cx="539432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92258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525" y="9380538"/>
            <a:ext cx="292258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B6B0E-2D37-45F0-AC9E-CB193F8117D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202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B6B0E-2D37-45F0-AC9E-CB193F8117D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215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497333"/>
            <a:ext cx="8636000" cy="17231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490"/>
            <a:ext cx="7112000" cy="20544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21938"/>
            <a:ext cx="2286000" cy="6859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21938"/>
            <a:ext cx="6688667" cy="6859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165868"/>
            <a:ext cx="8636000" cy="159665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407314"/>
            <a:ext cx="8636000" cy="175855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875792"/>
            <a:ext cx="4487333" cy="53054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875792"/>
            <a:ext cx="4487333" cy="53054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99494"/>
            <a:ext cx="4489098" cy="7499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549437"/>
            <a:ext cx="4489098" cy="46317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99494"/>
            <a:ext cx="4490861" cy="7499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549437"/>
            <a:ext cx="4490861" cy="46317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20075"/>
            <a:ext cx="3342570" cy="13621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20077"/>
            <a:ext cx="5679722" cy="68611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682258"/>
            <a:ext cx="3342570" cy="54989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627370"/>
            <a:ext cx="6096000" cy="6643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18308"/>
            <a:ext cx="6096000" cy="48234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291713"/>
            <a:ext cx="6096000" cy="943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21937"/>
            <a:ext cx="9144000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75792"/>
            <a:ext cx="9144000" cy="530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451056"/>
            <a:ext cx="2370667" cy="4280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E780C-4C53-49C1-880E-03F215F5B0A9}" type="datetimeFigureOut">
              <a:rPr lang="en-US" smtClean="0"/>
              <a:pPr/>
              <a:t>3/8/2012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451056"/>
            <a:ext cx="3217333" cy="4280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451056"/>
            <a:ext cx="2370667" cy="4280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9991D-988E-46EB-9F9A-4F5B28D9620C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(8).jpe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Rectangle 3"/>
          <p:cNvSpPr/>
          <p:nvPr/>
        </p:nvSpPr>
        <p:spPr>
          <a:xfrm>
            <a:off x="1008034" y="1233468"/>
            <a:ext cx="82868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Elaborating Sentences</a:t>
            </a:r>
            <a:endParaRPr lang="en-US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9736" y="3448046"/>
            <a:ext cx="600079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 English only the noun or 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verb can be elaborated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 modified.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650844" y="376212"/>
            <a:ext cx="8572560" cy="75713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b="1" u="sng" dirty="0" smtClean="0"/>
              <a:t>ELLA 2002</a:t>
            </a:r>
            <a:endParaRPr lang="en-AU" sz="2100" b="1" i="1" dirty="0" smtClean="0"/>
          </a:p>
          <a:p>
            <a:endParaRPr lang="en-AU" sz="2100" b="1" i="1" dirty="0" smtClean="0"/>
          </a:p>
          <a:p>
            <a:r>
              <a:rPr lang="en-AU" sz="2100" i="1" dirty="0" smtClean="0"/>
              <a:t>Qu</a:t>
            </a:r>
            <a:r>
              <a:rPr lang="en-AU" sz="2100" dirty="0" smtClean="0"/>
              <a:t>estion</a:t>
            </a:r>
          </a:p>
          <a:p>
            <a:r>
              <a:rPr lang="en-AU" sz="2100" dirty="0" smtClean="0"/>
              <a:t>Write a factual recount about how people lived in York from the time of the Romans.</a:t>
            </a:r>
            <a:endParaRPr lang="en-AU" sz="2100" i="1" dirty="0" smtClean="0"/>
          </a:p>
          <a:p>
            <a:endParaRPr lang="en-AU" sz="2100" i="1" dirty="0" smtClean="0"/>
          </a:p>
          <a:p>
            <a:r>
              <a:rPr lang="en-AU" sz="2100" i="1" dirty="0" smtClean="0"/>
              <a:t>Se</a:t>
            </a:r>
            <a:r>
              <a:rPr lang="en-AU" sz="2100" dirty="0" smtClean="0"/>
              <a:t>ntence 1</a:t>
            </a:r>
          </a:p>
          <a:p>
            <a:endParaRPr lang="en-AU" dirty="0" smtClean="0">
              <a:latin typeface="Comic Sans MS - 18"/>
            </a:endParaRPr>
          </a:p>
          <a:p>
            <a:r>
              <a:rPr lang="en-AU" sz="3000" b="1" dirty="0" smtClean="0"/>
              <a:t>The city </a:t>
            </a:r>
            <a:r>
              <a:rPr lang="en-AU" sz="3000" i="1" dirty="0" smtClean="0">
                <a:solidFill>
                  <a:srgbClr val="FF0000"/>
                </a:solidFill>
              </a:rPr>
              <a:t>of York </a:t>
            </a:r>
            <a:r>
              <a:rPr lang="en-AU" sz="3000" dirty="0" smtClean="0">
                <a:solidFill>
                  <a:srgbClr val="004040"/>
                </a:solidFill>
              </a:rPr>
              <a:t>in northern England </a:t>
            </a:r>
            <a:r>
              <a:rPr lang="en-AU" sz="3000" b="1" dirty="0" smtClean="0"/>
              <a:t>is rich </a:t>
            </a:r>
            <a:r>
              <a:rPr lang="en-AU" sz="3000" dirty="0" smtClean="0">
                <a:solidFill>
                  <a:srgbClr val="00008B"/>
                </a:solidFill>
              </a:rPr>
              <a:t>in culture </a:t>
            </a:r>
          </a:p>
          <a:p>
            <a:endParaRPr lang="en-AU" sz="3000" dirty="0" smtClean="0">
              <a:solidFill>
                <a:srgbClr val="00008B"/>
              </a:solidFill>
            </a:endParaRPr>
          </a:p>
          <a:p>
            <a:r>
              <a:rPr lang="en-AU" sz="3000" dirty="0" smtClean="0">
                <a:solidFill>
                  <a:srgbClr val="00008B"/>
                </a:solidFill>
              </a:rPr>
              <a:t>and history.</a:t>
            </a:r>
            <a:r>
              <a:rPr lang="en-AU" sz="3000" dirty="0" smtClean="0"/>
              <a:t>  </a:t>
            </a:r>
          </a:p>
          <a:p>
            <a:endParaRPr lang="en-AU" sz="3000" dirty="0" smtClean="0"/>
          </a:p>
          <a:p>
            <a:r>
              <a:rPr lang="en-AU" sz="2100" dirty="0" smtClean="0"/>
              <a:t>Sentence 2</a:t>
            </a:r>
          </a:p>
          <a:p>
            <a:endParaRPr lang="en-AU" sz="3000" dirty="0" smtClean="0"/>
          </a:p>
          <a:p>
            <a:r>
              <a:rPr lang="en-AU" sz="3000" dirty="0" smtClean="0">
                <a:solidFill>
                  <a:srgbClr val="FF0000"/>
                </a:solidFill>
              </a:rPr>
              <a:t>Throughout the years </a:t>
            </a:r>
            <a:r>
              <a:rPr lang="en-AU" sz="3000" i="1" dirty="0" smtClean="0">
                <a:solidFill>
                  <a:srgbClr val="004040"/>
                </a:solidFill>
              </a:rPr>
              <a:t>numerous</a:t>
            </a:r>
            <a:r>
              <a:rPr lang="en-AU" sz="3000" i="1" dirty="0" smtClean="0"/>
              <a:t> </a:t>
            </a:r>
            <a:r>
              <a:rPr lang="en-AU" sz="3000" b="1" dirty="0" smtClean="0"/>
              <a:t>peoples and </a:t>
            </a:r>
          </a:p>
          <a:p>
            <a:endParaRPr lang="en-AU" sz="3000" b="1" dirty="0" smtClean="0"/>
          </a:p>
          <a:p>
            <a:r>
              <a:rPr lang="en-AU" sz="3000" b="1" dirty="0" smtClean="0"/>
              <a:t>civilizations</a:t>
            </a:r>
            <a:r>
              <a:rPr lang="en-AU" sz="3000" dirty="0" smtClean="0"/>
              <a:t> </a:t>
            </a:r>
            <a:r>
              <a:rPr lang="en-AU" sz="3000" b="1" dirty="0" smtClean="0"/>
              <a:t>have left their mark </a:t>
            </a:r>
            <a:r>
              <a:rPr lang="en-AU" sz="3000" dirty="0" smtClean="0">
                <a:solidFill>
                  <a:srgbClr val="002060"/>
                </a:solidFill>
              </a:rPr>
              <a:t>on the colourful </a:t>
            </a:r>
          </a:p>
          <a:p>
            <a:endParaRPr lang="en-AU" sz="3000" dirty="0" smtClean="0">
              <a:solidFill>
                <a:srgbClr val="002060"/>
              </a:solidFill>
            </a:endParaRPr>
          </a:p>
          <a:p>
            <a:r>
              <a:rPr lang="en-AU" sz="3000" dirty="0" smtClean="0">
                <a:solidFill>
                  <a:srgbClr val="002060"/>
                </a:solidFill>
              </a:rPr>
              <a:t>tapestry</a:t>
            </a:r>
            <a:r>
              <a:rPr lang="en-AU" sz="3000" dirty="0" smtClean="0"/>
              <a:t> </a:t>
            </a:r>
            <a:r>
              <a:rPr lang="en-AU" sz="3000" i="1" dirty="0" smtClean="0">
                <a:solidFill>
                  <a:srgbClr val="C02500"/>
                </a:solidFill>
              </a:rPr>
              <a:t>of this town</a:t>
            </a:r>
            <a:r>
              <a:rPr lang="en-AU" sz="3000" dirty="0" smtClean="0">
                <a:solidFill>
                  <a:srgbClr val="C025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650844" y="304774"/>
            <a:ext cx="8572560" cy="76482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i="1" dirty="0" smtClean="0"/>
              <a:t>Se</a:t>
            </a:r>
            <a:r>
              <a:rPr lang="en-AU" sz="2100" dirty="0" smtClean="0"/>
              <a:t>ntence 3</a:t>
            </a:r>
          </a:p>
          <a:p>
            <a:endParaRPr lang="en-AU" dirty="0" smtClean="0">
              <a:latin typeface="Comic Sans MS - 18"/>
            </a:endParaRPr>
          </a:p>
          <a:p>
            <a:r>
              <a:rPr lang="en-AU" sz="3000" b="1" dirty="0" smtClean="0"/>
              <a:t>Not much has changed </a:t>
            </a:r>
            <a:r>
              <a:rPr lang="en-AU" sz="3000" i="1" dirty="0" smtClean="0">
                <a:solidFill>
                  <a:srgbClr val="FF0000"/>
                </a:solidFill>
              </a:rPr>
              <a:t>in</a:t>
            </a:r>
            <a:r>
              <a:rPr lang="en-AU" sz="3000" dirty="0" smtClean="0">
                <a:solidFill>
                  <a:srgbClr val="FF0000"/>
                </a:solidFill>
              </a:rPr>
              <a:t> many of </a:t>
            </a:r>
            <a:r>
              <a:rPr lang="en-AU" sz="3000" i="1" dirty="0" smtClean="0">
                <a:solidFill>
                  <a:srgbClr val="004040"/>
                </a:solidFill>
              </a:rPr>
              <a:t>the buildings’ </a:t>
            </a:r>
          </a:p>
          <a:p>
            <a:endParaRPr lang="en-AU" sz="2000" i="1" dirty="0" smtClean="0">
              <a:solidFill>
                <a:srgbClr val="004040"/>
              </a:solidFill>
            </a:endParaRPr>
          </a:p>
          <a:p>
            <a:r>
              <a:rPr lang="en-AU" sz="3000" i="1" dirty="0" smtClean="0">
                <a:solidFill>
                  <a:srgbClr val="004040"/>
                </a:solidFill>
              </a:rPr>
              <a:t>designs</a:t>
            </a:r>
            <a:r>
              <a:rPr lang="en-AU" sz="3000" dirty="0" smtClean="0">
                <a:solidFill>
                  <a:srgbClr val="004040"/>
                </a:solidFill>
              </a:rPr>
              <a:t> </a:t>
            </a:r>
            <a:r>
              <a:rPr lang="en-AU" sz="3000" dirty="0" smtClean="0">
                <a:solidFill>
                  <a:srgbClr val="00008B"/>
                </a:solidFill>
              </a:rPr>
              <a:t>from the middle ages. </a:t>
            </a:r>
          </a:p>
          <a:p>
            <a:endParaRPr lang="en-AU" sz="3000" dirty="0" smtClean="0"/>
          </a:p>
          <a:p>
            <a:r>
              <a:rPr lang="en-AU" sz="2100" dirty="0" smtClean="0"/>
              <a:t>Sentence 4</a:t>
            </a:r>
          </a:p>
          <a:p>
            <a:endParaRPr lang="en-AU" sz="3000" dirty="0" smtClean="0"/>
          </a:p>
          <a:p>
            <a:r>
              <a:rPr lang="en-AU" sz="3000" dirty="0" smtClean="0">
                <a:solidFill>
                  <a:srgbClr val="FF0000"/>
                </a:solidFill>
              </a:rPr>
              <a:t>Gothic </a:t>
            </a:r>
            <a:r>
              <a:rPr lang="en-AU" sz="3000" b="1" dirty="0" smtClean="0"/>
              <a:t>churches and </a:t>
            </a:r>
            <a:r>
              <a:rPr lang="en-AU" sz="3000" dirty="0" smtClean="0">
                <a:solidFill>
                  <a:srgbClr val="004040"/>
                </a:solidFill>
              </a:rPr>
              <a:t>old</a:t>
            </a:r>
            <a:r>
              <a:rPr lang="en-AU" sz="3000" dirty="0" smtClean="0">
                <a:solidFill>
                  <a:srgbClr val="FF0000"/>
                </a:solidFill>
              </a:rPr>
              <a:t> </a:t>
            </a:r>
            <a:r>
              <a:rPr lang="en-AU" sz="3000" b="1" dirty="0" smtClean="0"/>
              <a:t>bridges</a:t>
            </a:r>
            <a:r>
              <a:rPr lang="en-AU" sz="3000" b="1" dirty="0" smtClean="0">
                <a:solidFill>
                  <a:srgbClr val="C02500"/>
                </a:solidFill>
              </a:rPr>
              <a:t> </a:t>
            </a:r>
            <a:r>
              <a:rPr lang="en-AU" sz="3000" dirty="0" smtClean="0">
                <a:solidFill>
                  <a:srgbClr val="C02500"/>
                </a:solidFill>
              </a:rPr>
              <a:t>constantly </a:t>
            </a:r>
            <a:r>
              <a:rPr lang="en-AU" sz="3000" b="1" dirty="0" smtClean="0"/>
              <a:t>remind a </a:t>
            </a:r>
          </a:p>
          <a:p>
            <a:endParaRPr lang="en-AU" sz="2000" dirty="0" smtClean="0">
              <a:solidFill>
                <a:srgbClr val="004040"/>
              </a:solidFill>
            </a:endParaRPr>
          </a:p>
          <a:p>
            <a:r>
              <a:rPr lang="en-AU" sz="3000" b="1" dirty="0" smtClean="0"/>
              <a:t>visitor or resident</a:t>
            </a:r>
            <a:r>
              <a:rPr lang="en-AU" sz="3000" dirty="0" smtClean="0">
                <a:solidFill>
                  <a:srgbClr val="FF0000"/>
                </a:solidFill>
              </a:rPr>
              <a:t> </a:t>
            </a:r>
            <a:r>
              <a:rPr lang="en-AU" sz="3000" dirty="0" smtClean="0">
                <a:solidFill>
                  <a:srgbClr val="00008B"/>
                </a:solidFill>
              </a:rPr>
              <a:t>of Medieval England</a:t>
            </a:r>
          </a:p>
          <a:p>
            <a:endParaRPr lang="en-AU" sz="3000" dirty="0" smtClean="0">
              <a:solidFill>
                <a:srgbClr val="00008B"/>
              </a:solidFill>
            </a:endParaRPr>
          </a:p>
          <a:p>
            <a:r>
              <a:rPr lang="en-AU" sz="2100" dirty="0" smtClean="0"/>
              <a:t>Sentence 5</a:t>
            </a:r>
          </a:p>
          <a:p>
            <a:endParaRPr lang="en-AU" sz="3000" dirty="0" smtClean="0">
              <a:solidFill>
                <a:srgbClr val="00008B"/>
              </a:solidFill>
            </a:endParaRPr>
          </a:p>
          <a:p>
            <a:r>
              <a:rPr lang="en-AU" sz="3000" dirty="0" smtClean="0">
                <a:solidFill>
                  <a:srgbClr val="00008B"/>
                </a:solidFill>
              </a:rPr>
              <a:t>Most of the traditional </a:t>
            </a:r>
            <a:r>
              <a:rPr lang="en-AU" sz="3000" b="1" dirty="0" smtClean="0"/>
              <a:t>buildings have been </a:t>
            </a:r>
          </a:p>
          <a:p>
            <a:endParaRPr lang="en-AU" sz="2000" b="1" dirty="0" smtClean="0"/>
          </a:p>
          <a:p>
            <a:r>
              <a:rPr lang="en-AU" sz="3000" b="1" dirty="0" smtClean="0"/>
              <a:t>renovated </a:t>
            </a:r>
            <a:r>
              <a:rPr lang="en-AU" sz="3000" dirty="0" smtClean="0">
                <a:solidFill>
                  <a:srgbClr val="004040"/>
                </a:solidFill>
              </a:rPr>
              <a:t>in a similar style </a:t>
            </a:r>
            <a:r>
              <a:rPr lang="en-AU" sz="3000" b="1" dirty="0" smtClean="0"/>
              <a:t>and converted </a:t>
            </a:r>
            <a:r>
              <a:rPr lang="en-AU" sz="3000" dirty="0" smtClean="0">
                <a:solidFill>
                  <a:srgbClr val="C02500"/>
                </a:solidFill>
              </a:rPr>
              <a:t>into </a:t>
            </a:r>
          </a:p>
          <a:p>
            <a:endParaRPr lang="en-AU" sz="2000" dirty="0" smtClean="0">
              <a:solidFill>
                <a:srgbClr val="C02500"/>
              </a:solidFill>
            </a:endParaRPr>
          </a:p>
          <a:p>
            <a:r>
              <a:rPr lang="en-AU" sz="3000" dirty="0" smtClean="0">
                <a:solidFill>
                  <a:srgbClr val="C02500"/>
                </a:solidFill>
              </a:rPr>
              <a:t>museums or theatres.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1008034" y="947716"/>
            <a:ext cx="8572560" cy="61863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b="1" u="sng" dirty="0" smtClean="0"/>
              <a:t>School Certificate 2006 – Geography</a:t>
            </a:r>
            <a:r>
              <a:rPr lang="en-AU" sz="2100" dirty="0" smtClean="0"/>
              <a:t> (Exemplary Sample)</a:t>
            </a:r>
            <a:endParaRPr lang="en-AU" sz="2100" b="1" i="1" dirty="0" smtClean="0"/>
          </a:p>
          <a:p>
            <a:endParaRPr lang="en-AU" sz="2100" b="1" i="1" dirty="0" smtClean="0"/>
          </a:p>
          <a:p>
            <a:r>
              <a:rPr lang="en-AU" sz="2100" i="1" dirty="0" smtClean="0"/>
              <a:t>Qu</a:t>
            </a:r>
            <a:r>
              <a:rPr lang="en-AU" sz="2100" dirty="0" smtClean="0"/>
              <a:t>estion</a:t>
            </a:r>
          </a:p>
          <a:p>
            <a:r>
              <a:rPr lang="en-AU" sz="2100" dirty="0" smtClean="0"/>
              <a:t>Refer to a geographical issue that you have investigated through fieldwork.</a:t>
            </a:r>
          </a:p>
          <a:p>
            <a:endParaRPr lang="en-AU" sz="2100" i="1" dirty="0" smtClean="0"/>
          </a:p>
          <a:p>
            <a:r>
              <a:rPr lang="en-AU" sz="2100" i="1" dirty="0" smtClean="0"/>
              <a:t>a) Identify the purpose of the fieldwork investigation (1 mark)</a:t>
            </a:r>
          </a:p>
          <a:p>
            <a:endParaRPr lang="en-AU" sz="2100" i="1" dirty="0" smtClean="0"/>
          </a:p>
          <a:p>
            <a:r>
              <a:rPr lang="en-AU" sz="2100" i="1" dirty="0" smtClean="0"/>
              <a:t>Se</a:t>
            </a:r>
            <a:r>
              <a:rPr lang="en-AU" sz="2100" dirty="0" smtClean="0"/>
              <a:t>ntence 1</a:t>
            </a:r>
          </a:p>
          <a:p>
            <a:endParaRPr lang="en-AU" dirty="0" smtClean="0">
              <a:latin typeface="Comic Sans MS - 18"/>
            </a:endParaRPr>
          </a:p>
          <a:p>
            <a:r>
              <a:rPr lang="en-AU" sz="3000" dirty="0" smtClean="0">
                <a:solidFill>
                  <a:srgbClr val="C02500"/>
                </a:solidFill>
              </a:rPr>
              <a:t>To determine </a:t>
            </a:r>
            <a:r>
              <a:rPr lang="en-AU" sz="3000" b="1" dirty="0" smtClean="0"/>
              <a:t>what factors are leading to the </a:t>
            </a:r>
          </a:p>
          <a:p>
            <a:endParaRPr lang="en-AU" sz="3000" b="1" dirty="0" smtClean="0"/>
          </a:p>
          <a:p>
            <a:r>
              <a:rPr lang="en-AU" sz="3000" b="1" dirty="0" smtClean="0"/>
              <a:t>degradation </a:t>
            </a:r>
            <a:r>
              <a:rPr lang="en-AU" sz="3000" dirty="0" smtClean="0">
                <a:solidFill>
                  <a:srgbClr val="004040"/>
                </a:solidFill>
              </a:rPr>
              <a:t>of the coastal area </a:t>
            </a:r>
            <a:r>
              <a:rPr lang="en-AU" sz="3000" b="1" dirty="0" smtClean="0"/>
              <a:t>and what </a:t>
            </a:r>
          </a:p>
          <a:p>
            <a:endParaRPr lang="en-AU" sz="3000" b="1" dirty="0" smtClean="0">
              <a:solidFill>
                <a:srgbClr val="FF0000"/>
              </a:solidFill>
            </a:endParaRPr>
          </a:p>
          <a:p>
            <a:r>
              <a:rPr lang="en-AU" sz="3000" dirty="0" smtClean="0">
                <a:solidFill>
                  <a:srgbClr val="FF0000"/>
                </a:solidFill>
              </a:rPr>
              <a:t>management </a:t>
            </a:r>
            <a:r>
              <a:rPr lang="en-AU" sz="3000" b="1" dirty="0" smtClean="0"/>
              <a:t>programs could be/are in place </a:t>
            </a:r>
            <a:r>
              <a:rPr lang="en-AU" sz="3000" dirty="0" smtClean="0">
                <a:solidFill>
                  <a:srgbClr val="00008B"/>
                </a:solidFill>
              </a:rPr>
              <a:t>to </a:t>
            </a:r>
          </a:p>
          <a:p>
            <a:endParaRPr lang="en-AU" sz="3000" dirty="0" smtClean="0">
              <a:solidFill>
                <a:srgbClr val="00008B"/>
              </a:solidFill>
            </a:endParaRPr>
          </a:p>
          <a:p>
            <a:r>
              <a:rPr lang="en-AU" sz="3000" dirty="0" smtClean="0">
                <a:solidFill>
                  <a:srgbClr val="00008B"/>
                </a:solidFill>
              </a:rPr>
              <a:t>combat this.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650844" y="304774"/>
            <a:ext cx="8572560" cy="803296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dirty="0" smtClean="0"/>
              <a:t>b) Identify TWO specific groups and outline the actions that they could take to respond to this issue. (4 marks)</a:t>
            </a:r>
          </a:p>
          <a:p>
            <a:endParaRPr lang="en-AU" sz="2100" dirty="0" smtClean="0"/>
          </a:p>
          <a:p>
            <a:r>
              <a:rPr lang="en-AU" sz="2100" dirty="0" smtClean="0"/>
              <a:t>Sentence 2</a:t>
            </a:r>
          </a:p>
          <a:p>
            <a:endParaRPr lang="en-AU" sz="2000" dirty="0" smtClean="0"/>
          </a:p>
          <a:p>
            <a:r>
              <a:rPr lang="en-AU" sz="3000" b="1" dirty="0" smtClean="0"/>
              <a:t>Community groups </a:t>
            </a:r>
            <a:r>
              <a:rPr lang="en-AU" sz="3000" dirty="0" smtClean="0">
                <a:solidFill>
                  <a:srgbClr val="FF0000"/>
                </a:solidFill>
              </a:rPr>
              <a:t>such as </a:t>
            </a:r>
            <a:r>
              <a:rPr lang="en-AU" sz="3000" dirty="0" err="1" smtClean="0">
                <a:solidFill>
                  <a:srgbClr val="FF0000"/>
                </a:solidFill>
              </a:rPr>
              <a:t>Coastcare</a:t>
            </a:r>
            <a:r>
              <a:rPr lang="en-AU" sz="3000" dirty="0" smtClean="0">
                <a:solidFill>
                  <a:srgbClr val="FF0000"/>
                </a:solidFill>
              </a:rPr>
              <a:t> </a:t>
            </a:r>
            <a:r>
              <a:rPr lang="en-AU" sz="3000" b="1" dirty="0" smtClean="0"/>
              <a:t>work to raise </a:t>
            </a:r>
          </a:p>
          <a:p>
            <a:endParaRPr lang="en-AU" sz="2000" dirty="0" smtClean="0"/>
          </a:p>
          <a:p>
            <a:r>
              <a:rPr lang="en-AU" sz="3000" dirty="0" smtClean="0">
                <a:solidFill>
                  <a:srgbClr val="00008B"/>
                </a:solidFill>
              </a:rPr>
              <a:t>public </a:t>
            </a:r>
            <a:r>
              <a:rPr lang="en-AU" sz="3000" b="1" dirty="0" smtClean="0"/>
              <a:t>awareness</a:t>
            </a:r>
            <a:r>
              <a:rPr lang="en-AU" sz="3000" dirty="0" smtClean="0">
                <a:solidFill>
                  <a:srgbClr val="FF0000"/>
                </a:solidFill>
              </a:rPr>
              <a:t> </a:t>
            </a:r>
            <a:r>
              <a:rPr lang="en-AU" sz="3000" dirty="0" smtClean="0">
                <a:solidFill>
                  <a:srgbClr val="004040"/>
                </a:solidFill>
              </a:rPr>
              <a:t>of coastal degradation </a:t>
            </a:r>
            <a:r>
              <a:rPr lang="en-AU" sz="3000" i="1" dirty="0" smtClean="0">
                <a:solidFill>
                  <a:srgbClr val="002060"/>
                </a:solidFill>
              </a:rPr>
              <a:t>through days</a:t>
            </a:r>
          </a:p>
          <a:p>
            <a:endParaRPr lang="en-AU" sz="2000" dirty="0" smtClean="0"/>
          </a:p>
          <a:p>
            <a:r>
              <a:rPr lang="en-AU" sz="3000" dirty="0" smtClean="0">
                <a:solidFill>
                  <a:srgbClr val="C02500"/>
                </a:solidFill>
              </a:rPr>
              <a:t>such as Clean Up the Beach Day. </a:t>
            </a:r>
          </a:p>
          <a:p>
            <a:endParaRPr lang="en-AU" sz="3000" dirty="0" smtClean="0">
              <a:solidFill>
                <a:srgbClr val="FF0000"/>
              </a:solidFill>
            </a:endParaRPr>
          </a:p>
          <a:p>
            <a:r>
              <a:rPr lang="en-AU" sz="3200" dirty="0" smtClean="0"/>
              <a:t>Sentence 3</a:t>
            </a:r>
            <a:endParaRPr lang="en-AU" sz="2000" dirty="0" smtClean="0"/>
          </a:p>
          <a:p>
            <a:endParaRPr lang="en-AU" sz="2000" dirty="0" smtClean="0"/>
          </a:p>
          <a:p>
            <a:r>
              <a:rPr lang="en-AU" sz="3000" b="1" dirty="0" smtClean="0"/>
              <a:t>They can also lobby </a:t>
            </a:r>
            <a:r>
              <a:rPr lang="en-AU" sz="3000" dirty="0" smtClean="0">
                <a:solidFill>
                  <a:srgbClr val="FF0000"/>
                </a:solidFill>
              </a:rPr>
              <a:t>local </a:t>
            </a:r>
            <a:r>
              <a:rPr lang="en-AU" sz="3000" b="1" dirty="0" smtClean="0"/>
              <a:t>councils</a:t>
            </a:r>
            <a:r>
              <a:rPr lang="en-AU" sz="3000" dirty="0" smtClean="0">
                <a:solidFill>
                  <a:srgbClr val="FF0000"/>
                </a:solidFill>
              </a:rPr>
              <a:t> </a:t>
            </a:r>
            <a:r>
              <a:rPr lang="en-AU" sz="3000" dirty="0" smtClean="0">
                <a:solidFill>
                  <a:srgbClr val="00008B"/>
                </a:solidFill>
              </a:rPr>
              <a:t>for changes, </a:t>
            </a:r>
            <a:r>
              <a:rPr lang="en-AU" sz="3000" b="1" dirty="0" smtClean="0"/>
              <a:t>and</a:t>
            </a:r>
          </a:p>
          <a:p>
            <a:r>
              <a:rPr lang="en-AU" sz="2000" dirty="0" smtClean="0"/>
              <a:t> </a:t>
            </a:r>
          </a:p>
          <a:p>
            <a:r>
              <a:rPr lang="en-AU" sz="3000" b="1" dirty="0" smtClean="0"/>
              <a:t>do </a:t>
            </a:r>
            <a:r>
              <a:rPr lang="en-AU" sz="3000" dirty="0" smtClean="0">
                <a:solidFill>
                  <a:srgbClr val="FF0000"/>
                </a:solidFill>
              </a:rPr>
              <a:t>voluntary</a:t>
            </a:r>
            <a:r>
              <a:rPr lang="en-AU" sz="3000" b="1" dirty="0" smtClean="0"/>
              <a:t> work to pick up rubbish</a:t>
            </a:r>
            <a:r>
              <a:rPr lang="en-AU" sz="3000" dirty="0" smtClean="0"/>
              <a:t>, </a:t>
            </a:r>
            <a:r>
              <a:rPr lang="en-AU" sz="3000" b="1" dirty="0" smtClean="0"/>
              <a:t>or plant </a:t>
            </a:r>
          </a:p>
          <a:p>
            <a:endParaRPr lang="en-AU" sz="2000" dirty="0" smtClean="0"/>
          </a:p>
          <a:p>
            <a:r>
              <a:rPr lang="en-AU" sz="3000" b="1" dirty="0" smtClean="0"/>
              <a:t>vegetation</a:t>
            </a:r>
            <a:r>
              <a:rPr lang="en-AU" sz="3000" dirty="0" smtClean="0">
                <a:solidFill>
                  <a:srgbClr val="FF0000"/>
                </a:solidFill>
              </a:rPr>
              <a:t> </a:t>
            </a:r>
            <a:r>
              <a:rPr lang="en-AU" sz="3000" dirty="0" smtClean="0">
                <a:solidFill>
                  <a:srgbClr val="004040"/>
                </a:solidFill>
              </a:rPr>
              <a:t>to stabilise the dune system </a:t>
            </a:r>
            <a:r>
              <a:rPr lang="en-AU" sz="3000" i="1" dirty="0" smtClean="0">
                <a:solidFill>
                  <a:srgbClr val="C02500"/>
                </a:solidFill>
              </a:rPr>
              <a:t>and provide a</a:t>
            </a:r>
          </a:p>
          <a:p>
            <a:endParaRPr lang="en-AU" sz="2000" i="1" dirty="0" smtClean="0"/>
          </a:p>
          <a:p>
            <a:r>
              <a:rPr lang="en-AU" sz="3000" i="1" dirty="0" smtClean="0">
                <a:solidFill>
                  <a:srgbClr val="C02500"/>
                </a:solidFill>
              </a:rPr>
              <a:t> habitat</a:t>
            </a:r>
            <a:r>
              <a:rPr lang="en-AU" sz="3000" i="1" dirty="0" smtClean="0">
                <a:solidFill>
                  <a:srgbClr val="FF0000"/>
                </a:solidFill>
              </a:rPr>
              <a:t> </a:t>
            </a:r>
            <a:r>
              <a:rPr lang="en-AU" sz="3000" dirty="0" smtClean="0">
                <a:solidFill>
                  <a:srgbClr val="00008B"/>
                </a:solidFill>
              </a:rPr>
              <a:t>for native wildlife.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650844" y="804840"/>
            <a:ext cx="8572560" cy="64633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b="1" u="sng" dirty="0" smtClean="0">
                <a:solidFill>
                  <a:srgbClr val="000000"/>
                </a:solidFill>
              </a:rPr>
              <a:t>HSC 2001 - Physics</a:t>
            </a:r>
            <a:r>
              <a:rPr lang="en-AU" sz="2100" b="1" dirty="0" smtClean="0">
                <a:solidFill>
                  <a:srgbClr val="000000"/>
                </a:solidFill>
              </a:rPr>
              <a:t>  </a:t>
            </a:r>
            <a:r>
              <a:rPr lang="en-AU" sz="2100" b="1" i="1" dirty="0" smtClean="0">
                <a:solidFill>
                  <a:srgbClr val="000000"/>
                </a:solidFill>
              </a:rPr>
              <a:t>Band 5/6</a:t>
            </a:r>
          </a:p>
          <a:p>
            <a:endParaRPr lang="en-AU" sz="2100" b="1" i="1" dirty="0" smtClean="0">
              <a:solidFill>
                <a:srgbClr val="000000"/>
              </a:solidFill>
            </a:endParaRPr>
          </a:p>
          <a:p>
            <a:r>
              <a:rPr lang="en-AU" sz="2100" b="1" i="1" dirty="0" smtClean="0">
                <a:solidFill>
                  <a:srgbClr val="000000"/>
                </a:solidFill>
              </a:rPr>
              <a:t>Qu</a:t>
            </a:r>
            <a:r>
              <a:rPr lang="en-AU" sz="2100" dirty="0" smtClean="0">
                <a:solidFill>
                  <a:srgbClr val="000000"/>
                </a:solidFill>
              </a:rPr>
              <a:t>estion 26 (8 marks)</a:t>
            </a:r>
          </a:p>
          <a:p>
            <a:r>
              <a:rPr lang="en-AU" sz="2100" dirty="0" smtClean="0">
                <a:solidFill>
                  <a:srgbClr val="000000"/>
                </a:solidFill>
              </a:rPr>
              <a:t>In the context of semiconductors, explain the concept of </a:t>
            </a:r>
            <a:r>
              <a:rPr lang="en-AU" sz="2100" i="1" dirty="0" smtClean="0">
                <a:solidFill>
                  <a:srgbClr val="000000"/>
                </a:solidFill>
              </a:rPr>
              <a:t>electrons</a:t>
            </a:r>
            <a:r>
              <a:rPr lang="en-AU" sz="2100" dirty="0" smtClean="0">
                <a:solidFill>
                  <a:srgbClr val="000000"/>
                </a:solidFill>
              </a:rPr>
              <a:t> and </a:t>
            </a:r>
            <a:r>
              <a:rPr lang="en-AU" sz="2100" i="1" dirty="0" smtClean="0">
                <a:solidFill>
                  <a:srgbClr val="000000"/>
                </a:solidFill>
              </a:rPr>
              <a:t>holes.</a:t>
            </a:r>
          </a:p>
          <a:p>
            <a:endParaRPr lang="en-AU" sz="2100" i="1" dirty="0" smtClean="0">
              <a:solidFill>
                <a:srgbClr val="000000"/>
              </a:solidFill>
            </a:endParaRPr>
          </a:p>
          <a:p>
            <a:r>
              <a:rPr lang="en-AU" sz="2100" i="1" dirty="0" smtClean="0">
                <a:solidFill>
                  <a:srgbClr val="000000"/>
                </a:solidFill>
              </a:rPr>
              <a:t>Se</a:t>
            </a:r>
            <a:r>
              <a:rPr lang="en-AU" sz="2100" dirty="0" smtClean="0">
                <a:solidFill>
                  <a:srgbClr val="000000"/>
                </a:solidFill>
              </a:rPr>
              <a:t>ntence 1</a:t>
            </a:r>
          </a:p>
          <a:p>
            <a:endParaRPr lang="en-AU" dirty="0" smtClean="0">
              <a:solidFill>
                <a:srgbClr val="000000"/>
              </a:solidFill>
              <a:latin typeface="Comic Sans MS - 18"/>
            </a:endParaRPr>
          </a:p>
          <a:p>
            <a:r>
              <a:rPr lang="en-AU" sz="3000" dirty="0" smtClean="0">
                <a:solidFill>
                  <a:srgbClr val="FF0000"/>
                </a:solidFill>
              </a:rPr>
              <a:t>In semiconductors</a:t>
            </a:r>
            <a:r>
              <a:rPr lang="en-AU" sz="3000" dirty="0" smtClean="0">
                <a:solidFill>
                  <a:srgbClr val="000000"/>
                </a:solidFill>
              </a:rPr>
              <a:t>, </a:t>
            </a:r>
            <a:r>
              <a:rPr lang="en-AU" sz="3000" i="1" dirty="0" smtClean="0">
                <a:solidFill>
                  <a:srgbClr val="004040"/>
                </a:solidFill>
              </a:rPr>
              <a:t>when the material is excited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r>
              <a:rPr lang="en-AU" sz="3000" dirty="0" smtClean="0">
                <a:solidFill>
                  <a:srgbClr val="FF6820"/>
                </a:solidFill>
              </a:rPr>
              <a:t>(with [sic] heat or light/radiation)</a:t>
            </a:r>
            <a:r>
              <a:rPr lang="en-AU" sz="3000" dirty="0" smtClean="0">
                <a:solidFill>
                  <a:srgbClr val="000000"/>
                </a:solidFill>
              </a:rPr>
              <a:t>,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i="1" dirty="0" smtClean="0">
                <a:solidFill>
                  <a:srgbClr val="00005E"/>
                </a:solidFill>
              </a:rPr>
              <a:t>some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b="1" dirty="0" smtClean="0">
                <a:solidFill>
                  <a:srgbClr val="000000"/>
                </a:solidFill>
              </a:rPr>
              <a:t>electrons </a:t>
            </a: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r>
              <a:rPr lang="en-AU" sz="3000" dirty="0" smtClean="0">
                <a:solidFill>
                  <a:srgbClr val="FF0000"/>
                </a:solidFill>
              </a:rPr>
              <a:t>from the valence band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i="1" dirty="0" smtClean="0">
                <a:solidFill>
                  <a:srgbClr val="005500"/>
                </a:solidFill>
              </a:rPr>
              <a:t>may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b="1" dirty="0" smtClean="0">
                <a:solidFill>
                  <a:srgbClr val="000000"/>
                </a:solidFill>
              </a:rPr>
              <a:t>jump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4B0082"/>
                </a:solidFill>
              </a:rPr>
              <a:t>to the conduction </a:t>
            </a:r>
          </a:p>
          <a:p>
            <a:endParaRPr lang="en-AU" sz="3000" dirty="0" smtClean="0">
              <a:solidFill>
                <a:srgbClr val="4B0082"/>
              </a:solidFill>
            </a:endParaRPr>
          </a:p>
          <a:p>
            <a:r>
              <a:rPr lang="en-AU" sz="3000" dirty="0" smtClean="0">
                <a:solidFill>
                  <a:srgbClr val="4B0082"/>
                </a:solidFill>
              </a:rPr>
              <a:t>band</a:t>
            </a:r>
            <a:r>
              <a:rPr lang="en-AU" sz="3000" dirty="0" smtClean="0">
                <a:solidFill>
                  <a:srgbClr val="000000"/>
                </a:solidFill>
              </a:rPr>
              <a:t>, </a:t>
            </a:r>
            <a:r>
              <a:rPr lang="en-AU" sz="3000" i="1" dirty="0" smtClean="0">
                <a:solidFill>
                  <a:srgbClr val="FF6820"/>
                </a:solidFill>
              </a:rPr>
              <a:t>allowing them to move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0000"/>
                </a:solidFill>
              </a:rPr>
              <a:t>between atoms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i="1" dirty="0" smtClean="0">
                <a:solidFill>
                  <a:srgbClr val="005500"/>
                </a:solidFill>
              </a:rPr>
              <a:t>and </a:t>
            </a:r>
          </a:p>
          <a:p>
            <a:endParaRPr lang="en-AU" sz="3000" i="1" dirty="0" smtClean="0">
              <a:solidFill>
                <a:srgbClr val="005500"/>
              </a:solidFill>
            </a:endParaRPr>
          </a:p>
          <a:p>
            <a:r>
              <a:rPr lang="en-AU" sz="3000" i="1" dirty="0" smtClean="0">
                <a:solidFill>
                  <a:srgbClr val="005500"/>
                </a:solidFill>
              </a:rPr>
              <a:t>conduct electricity</a:t>
            </a:r>
            <a:r>
              <a:rPr lang="en-AU" sz="3000" i="1" dirty="0" smtClean="0">
                <a:solidFill>
                  <a:srgbClr val="000000"/>
                </a:solidFill>
              </a:rPr>
              <a:t>.</a:t>
            </a:r>
            <a:endParaRPr lang="en-AU" sz="30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793720" y="447650"/>
            <a:ext cx="8858312" cy="22621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dirty="0" smtClean="0">
                <a:solidFill>
                  <a:srgbClr val="000000"/>
                </a:solidFill>
              </a:rPr>
              <a:t>Sentence 2</a:t>
            </a: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r>
              <a:rPr lang="en-AU" sz="3000" dirty="0" smtClean="0">
                <a:solidFill>
                  <a:srgbClr val="FF0000"/>
                </a:solidFill>
              </a:rPr>
              <a:t>When an electron jumps up</a:t>
            </a:r>
            <a:r>
              <a:rPr lang="en-AU" sz="3000" dirty="0" smtClean="0">
                <a:solidFill>
                  <a:srgbClr val="000000"/>
                </a:solidFill>
              </a:rPr>
              <a:t>, it leaves behind a </a:t>
            </a:r>
            <a:r>
              <a:rPr lang="en-AU" sz="3000" dirty="0" smtClean="0">
                <a:solidFill>
                  <a:srgbClr val="4B0082"/>
                </a:solidFill>
              </a:rPr>
              <a:t>positive </a:t>
            </a:r>
          </a:p>
          <a:p>
            <a:endParaRPr lang="en-AU" sz="3000" dirty="0" smtClean="0">
              <a:solidFill>
                <a:srgbClr val="4B0082"/>
              </a:solidFill>
            </a:endParaRPr>
          </a:p>
          <a:p>
            <a:r>
              <a:rPr lang="en-AU" sz="3000" dirty="0" smtClean="0"/>
              <a:t>hole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005500"/>
                </a:solidFill>
              </a:rPr>
              <a:t>in the valence band</a:t>
            </a:r>
            <a:r>
              <a:rPr lang="en-AU" sz="3000" dirty="0" smtClean="0">
                <a:solidFill>
                  <a:srgbClr val="000000"/>
                </a:solidFill>
              </a:rPr>
              <a:t>. </a:t>
            </a:r>
            <a:endParaRPr lang="en-AU" sz="30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282" y="3376608"/>
            <a:ext cx="8805890" cy="31854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dirty="0" smtClean="0">
                <a:solidFill>
                  <a:srgbClr val="000000"/>
                </a:solidFill>
              </a:rPr>
              <a:t>Sentence 3</a:t>
            </a: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r>
              <a:rPr lang="en-AU" sz="3000" dirty="0" smtClean="0">
                <a:solidFill>
                  <a:srgbClr val="00008B"/>
                </a:solidFill>
              </a:rPr>
              <a:t>These kinds of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b="1" dirty="0" smtClean="0">
                <a:solidFill>
                  <a:srgbClr val="000000"/>
                </a:solidFill>
              </a:rPr>
              <a:t>holes can also allow electricity </a:t>
            </a:r>
            <a:r>
              <a:rPr lang="en-AU" sz="3000" dirty="0" smtClean="0">
                <a:solidFill>
                  <a:srgbClr val="004040"/>
                </a:solidFill>
              </a:rPr>
              <a:t>to be</a:t>
            </a:r>
          </a:p>
          <a:p>
            <a:r>
              <a:rPr lang="en-AU" sz="3000" dirty="0" smtClean="0">
                <a:solidFill>
                  <a:srgbClr val="004040"/>
                </a:solidFill>
              </a:rPr>
              <a:t> </a:t>
            </a:r>
          </a:p>
          <a:p>
            <a:r>
              <a:rPr lang="en-AU" sz="3000" dirty="0" smtClean="0">
                <a:solidFill>
                  <a:srgbClr val="004040"/>
                </a:solidFill>
              </a:rPr>
              <a:t>conducted</a:t>
            </a:r>
            <a:r>
              <a:rPr lang="en-AU" sz="3000" dirty="0" smtClean="0">
                <a:solidFill>
                  <a:srgbClr val="000000"/>
                </a:solidFill>
              </a:rPr>
              <a:t>, </a:t>
            </a:r>
            <a:r>
              <a:rPr lang="en-AU" sz="3000" i="1" dirty="0" smtClean="0">
                <a:solidFill>
                  <a:srgbClr val="FF0000"/>
                </a:solidFill>
              </a:rPr>
              <a:t>because the holes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6820"/>
                </a:solidFill>
              </a:rPr>
              <a:t>moving in one way one</a:t>
            </a:r>
          </a:p>
          <a:p>
            <a:endParaRPr lang="en-AU" sz="3000" dirty="0" smtClean="0">
              <a:solidFill>
                <a:srgbClr val="FF6820"/>
              </a:solidFill>
            </a:endParaRPr>
          </a:p>
          <a:p>
            <a:r>
              <a:rPr lang="en-AU" sz="3000" i="1" dirty="0" smtClean="0">
                <a:solidFill>
                  <a:srgbClr val="004040"/>
                </a:solidFill>
              </a:rPr>
              <a:t>[are]  equivalent to electrons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6820"/>
                </a:solidFill>
              </a:rPr>
              <a:t>moving in the other.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endParaRPr lang="en-AU" sz="3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803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650844" y="804840"/>
            <a:ext cx="8934480" cy="58477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b="1" u="sng" dirty="0" smtClean="0">
                <a:solidFill>
                  <a:srgbClr val="000000"/>
                </a:solidFill>
              </a:rPr>
              <a:t>HSC 2002 - Business Services</a:t>
            </a:r>
            <a:r>
              <a:rPr lang="en-AU" sz="2100" b="1" dirty="0" smtClean="0">
                <a:solidFill>
                  <a:srgbClr val="000000"/>
                </a:solidFill>
              </a:rPr>
              <a:t>  </a:t>
            </a:r>
            <a:r>
              <a:rPr lang="en-AU" sz="2100" b="1" i="1" dirty="0" smtClean="0">
                <a:solidFill>
                  <a:srgbClr val="000000"/>
                </a:solidFill>
              </a:rPr>
              <a:t>Band 5/6</a:t>
            </a:r>
          </a:p>
          <a:p>
            <a:endParaRPr lang="en-AU" sz="2100" b="1" i="1" dirty="0" smtClean="0">
              <a:solidFill>
                <a:srgbClr val="000000"/>
              </a:solidFill>
            </a:endParaRPr>
          </a:p>
          <a:p>
            <a:r>
              <a:rPr lang="en-AU" sz="2100" b="1" i="1" dirty="0" smtClean="0">
                <a:solidFill>
                  <a:srgbClr val="000000"/>
                </a:solidFill>
              </a:rPr>
              <a:t>Qu</a:t>
            </a:r>
            <a:r>
              <a:rPr lang="en-AU" sz="2100" dirty="0" smtClean="0">
                <a:solidFill>
                  <a:srgbClr val="000000"/>
                </a:solidFill>
              </a:rPr>
              <a:t>estion 18 part C (6 marks)</a:t>
            </a:r>
          </a:p>
          <a:p>
            <a:r>
              <a:rPr lang="en-AU" sz="2100" dirty="0" smtClean="0">
                <a:solidFill>
                  <a:srgbClr val="000000"/>
                </a:solidFill>
              </a:rPr>
              <a:t>Recommend strategies that can be implemented to prevent health risks in the office environment.</a:t>
            </a:r>
          </a:p>
          <a:p>
            <a:endParaRPr lang="en-AU" sz="2100" dirty="0" smtClean="0">
              <a:solidFill>
                <a:srgbClr val="000000"/>
              </a:solidFill>
            </a:endParaRPr>
          </a:p>
          <a:p>
            <a:r>
              <a:rPr lang="en-AU" sz="2100" dirty="0" smtClean="0">
                <a:solidFill>
                  <a:srgbClr val="000000"/>
                </a:solidFill>
              </a:rPr>
              <a:t>Sentence 1</a:t>
            </a:r>
          </a:p>
          <a:p>
            <a:endParaRPr lang="en-AU" sz="1700" dirty="0" smtClean="0">
              <a:solidFill>
                <a:srgbClr val="000000"/>
              </a:solidFill>
              <a:latin typeface="Comic Sans MS - 18"/>
            </a:endParaRPr>
          </a:p>
          <a:p>
            <a:pPr>
              <a:buFont typeface="Arial" charset="0"/>
              <a:buChar char="•"/>
            </a:pPr>
            <a:r>
              <a:rPr lang="en-AU" sz="3000" b="1" dirty="0" smtClean="0">
                <a:solidFill>
                  <a:srgbClr val="000000"/>
                </a:solidFill>
              </a:rPr>
              <a:t>  Encourage an OH&amp;S committee to be established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0000"/>
                </a:solidFill>
              </a:rPr>
              <a:t>to </a:t>
            </a:r>
          </a:p>
          <a:p>
            <a:pPr>
              <a:buFont typeface="Arial" charset="0"/>
              <a:buChar char="•"/>
            </a:pPr>
            <a:endParaRPr lang="en-AU" sz="3000" dirty="0" smtClean="0">
              <a:solidFill>
                <a:srgbClr val="FF0000"/>
              </a:solidFill>
            </a:endParaRPr>
          </a:p>
          <a:p>
            <a:r>
              <a:rPr lang="en-AU" sz="3000" dirty="0" smtClean="0">
                <a:solidFill>
                  <a:srgbClr val="FF0000"/>
                </a:solidFill>
              </a:rPr>
              <a:t>monitor potential hazardous sites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i="1" dirty="0" smtClean="0">
                <a:solidFill>
                  <a:srgbClr val="004040"/>
                </a:solidFill>
              </a:rPr>
              <a:t>and prevent the </a:t>
            </a:r>
          </a:p>
          <a:p>
            <a:endParaRPr lang="en-AU" sz="3000" i="1" dirty="0" smtClean="0">
              <a:solidFill>
                <a:srgbClr val="004040"/>
              </a:solidFill>
            </a:endParaRPr>
          </a:p>
          <a:p>
            <a:r>
              <a:rPr lang="en-AU" sz="3000" i="1" dirty="0" smtClean="0">
                <a:solidFill>
                  <a:srgbClr val="004040"/>
                </a:solidFill>
              </a:rPr>
              <a:t>possibilities of breaching OH&amp;S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6820"/>
                </a:solidFill>
              </a:rPr>
              <a:t>by ensuring</a:t>
            </a:r>
            <a:r>
              <a:rPr lang="en-AU" sz="3000" dirty="0" smtClean="0">
                <a:solidFill>
                  <a:srgbClr val="000000"/>
                </a:solidFill>
              </a:rPr>
              <a:t>  </a:t>
            </a:r>
            <a:r>
              <a:rPr lang="en-AU" sz="3000" i="1" dirty="0" smtClean="0">
                <a:solidFill>
                  <a:srgbClr val="00008B"/>
                </a:solidFill>
              </a:rPr>
              <a:t>that OH&amp;S </a:t>
            </a:r>
          </a:p>
          <a:p>
            <a:endParaRPr lang="en-AU" sz="3000" i="1" dirty="0" smtClean="0">
              <a:solidFill>
                <a:srgbClr val="00008B"/>
              </a:solidFill>
            </a:endParaRPr>
          </a:p>
          <a:p>
            <a:r>
              <a:rPr lang="en-AU" sz="3000" i="1" dirty="0" smtClean="0">
                <a:solidFill>
                  <a:srgbClr val="00008B"/>
                </a:solidFill>
              </a:rPr>
              <a:t>procedures are obeyed</a:t>
            </a:r>
            <a:r>
              <a:rPr lang="en-AU" sz="3000" i="1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0000"/>
                </a:solidFill>
              </a:rPr>
              <a:t>and utilised</a:t>
            </a:r>
            <a:r>
              <a:rPr lang="en-AU" sz="3000" dirty="0" smtClean="0">
                <a:solidFill>
                  <a:srgbClr val="000000"/>
                </a:solidFill>
              </a:rPr>
              <a:t>.</a:t>
            </a:r>
            <a:endParaRPr lang="en-AU" sz="3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1(8).jpe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650844" y="519088"/>
            <a:ext cx="8875742" cy="67403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AU" sz="2100" dirty="0" smtClean="0">
                <a:solidFill>
                  <a:srgbClr val="000000"/>
                </a:solidFill>
              </a:rPr>
              <a:t>Sentence 2</a:t>
            </a: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r>
              <a:rPr lang="en-AU" sz="3000" b="1" dirty="0" smtClean="0">
                <a:solidFill>
                  <a:srgbClr val="000000"/>
                </a:solidFill>
              </a:rPr>
              <a:t>This can greatly assist </a:t>
            </a:r>
            <a:r>
              <a:rPr lang="en-AU" sz="3000" dirty="0" smtClean="0">
                <a:solidFill>
                  <a:srgbClr val="FF0000"/>
                </a:solidFill>
              </a:rPr>
              <a:t>in minimising injuries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i="1" dirty="0" smtClean="0">
                <a:solidFill>
                  <a:srgbClr val="004040"/>
                </a:solidFill>
              </a:rPr>
              <a:t>in the </a:t>
            </a:r>
          </a:p>
          <a:p>
            <a:endParaRPr lang="en-AU" sz="3000" i="1" dirty="0" smtClean="0">
              <a:solidFill>
                <a:srgbClr val="004040"/>
              </a:solidFill>
            </a:endParaRPr>
          </a:p>
          <a:p>
            <a:r>
              <a:rPr lang="en-AU" sz="3000" i="1" dirty="0" smtClean="0">
                <a:solidFill>
                  <a:srgbClr val="004040"/>
                </a:solidFill>
              </a:rPr>
              <a:t>workplace.</a:t>
            </a:r>
          </a:p>
          <a:p>
            <a:endParaRPr lang="en-AU" sz="3000" dirty="0" smtClean="0">
              <a:solidFill>
                <a:srgbClr val="004040"/>
              </a:solidFill>
            </a:endParaRPr>
          </a:p>
          <a:p>
            <a:endParaRPr lang="en-AU" sz="3000" dirty="0" smtClean="0">
              <a:solidFill>
                <a:srgbClr val="004040"/>
              </a:solidFill>
            </a:endParaRPr>
          </a:p>
          <a:p>
            <a:r>
              <a:rPr lang="en-AU" sz="2100" dirty="0" smtClean="0">
                <a:solidFill>
                  <a:srgbClr val="004040"/>
                </a:solidFill>
              </a:rPr>
              <a:t>Sen</a:t>
            </a:r>
            <a:r>
              <a:rPr lang="en-AU" sz="2100" dirty="0" smtClean="0">
                <a:solidFill>
                  <a:srgbClr val="000000"/>
                </a:solidFill>
              </a:rPr>
              <a:t>tence 3</a:t>
            </a:r>
          </a:p>
          <a:p>
            <a:endParaRPr lang="en-AU" sz="3000" dirty="0" smtClean="0">
              <a:solidFill>
                <a:srgbClr val="000000"/>
              </a:solidFill>
            </a:endParaRPr>
          </a:p>
          <a:p>
            <a:r>
              <a:rPr lang="en-AU" sz="3000" b="1" dirty="0" smtClean="0">
                <a:solidFill>
                  <a:srgbClr val="000000"/>
                </a:solidFill>
              </a:rPr>
              <a:t>Also inform employees to alert employers or OH&amp;S </a:t>
            </a:r>
          </a:p>
          <a:p>
            <a:endParaRPr lang="en-AU" sz="3000" b="1" dirty="0" smtClean="0">
              <a:solidFill>
                <a:srgbClr val="000000"/>
              </a:solidFill>
            </a:endParaRPr>
          </a:p>
          <a:p>
            <a:r>
              <a:rPr lang="en-AU" sz="3000" b="1" dirty="0" smtClean="0">
                <a:solidFill>
                  <a:srgbClr val="000000"/>
                </a:solidFill>
              </a:rPr>
              <a:t>staff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dirty="0" smtClean="0">
                <a:solidFill>
                  <a:srgbClr val="FF0000"/>
                </a:solidFill>
              </a:rPr>
              <a:t>of any observations</a:t>
            </a:r>
            <a:r>
              <a:rPr lang="en-AU" sz="3000" dirty="0" smtClean="0">
                <a:solidFill>
                  <a:srgbClr val="000000"/>
                </a:solidFill>
              </a:rPr>
              <a:t> </a:t>
            </a:r>
            <a:r>
              <a:rPr lang="en-AU" sz="3000" i="1" dirty="0" smtClean="0">
                <a:solidFill>
                  <a:srgbClr val="004040"/>
                </a:solidFill>
              </a:rPr>
              <a:t>of hazardous </a:t>
            </a:r>
            <a:r>
              <a:rPr lang="en-AU" sz="3000" dirty="0" smtClean="0">
                <a:solidFill>
                  <a:srgbClr val="FF6820"/>
                </a:solidFill>
              </a:rPr>
              <a:t>or potentially </a:t>
            </a:r>
          </a:p>
          <a:p>
            <a:endParaRPr lang="en-AU" sz="3000" dirty="0" smtClean="0">
              <a:solidFill>
                <a:srgbClr val="FF6820"/>
              </a:solidFill>
            </a:endParaRPr>
          </a:p>
          <a:p>
            <a:r>
              <a:rPr lang="en-AU" sz="3000" dirty="0" smtClean="0">
                <a:solidFill>
                  <a:srgbClr val="FF6820"/>
                </a:solidFill>
              </a:rPr>
              <a:t>dangerous situations</a:t>
            </a:r>
            <a:endParaRPr lang="en-AU" sz="3000" dirty="0">
              <a:solidFill>
                <a:srgbClr val="FF68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5&quot;&gt;&lt;property id=&quot;20148&quot; value=&quot;5&quot;/&gt;&lt;property id=&quot;20300&quot; value=&quot;Slide 2&quot;/&gt;&lt;property id=&quot;20307&quot; value=&quot;267&quot;/&gt;&lt;/object&gt;&lt;object type=&quot;3&quot; unique_id=&quot;10016&quot;&gt;&lt;property id=&quot;20148&quot; value=&quot;5&quot;/&gt;&lt;property id=&quot;20300&quot; value=&quot;Slide 7&quot;/&gt;&lt;property id=&quot;20307&quot; value=&quot;268&quot;/&gt;&lt;/object&gt;&lt;object type=&quot;3&quot; unique_id=&quot;10017&quot;&gt;&lt;property id=&quot;20148&quot; value=&quot;5&quot;/&gt;&lt;property id=&quot;20300&quot; value=&quot;Slide 8&quot;/&gt;&lt;property id=&quot;20307&quot; value=&quot;269&quot;/&gt;&lt;/object&gt;&lt;object type=&quot;3&quot; unique_id=&quot;10018&quot;&gt;&lt;property id=&quot;20148&quot; value=&quot;5&quot;/&gt;&lt;property id=&quot;20300&quot; value=&quot;Slide 9&quot;/&gt;&lt;property id=&quot;20307&quot; value=&quot;270&quot;/&gt;&lt;/object&gt;&lt;object type=&quot;3&quot; unique_id=&quot;10278&quot;&gt;&lt;property id=&quot;20148&quot; value=&quot;5&quot;/&gt;&lt;property id=&quot;20300&quot; value=&quot;Slide 3&quot;/&gt;&lt;property id=&quot;20307&quot; value=&quot;278&quot;/&gt;&lt;/object&gt;&lt;object type=&quot;3&quot; unique_id=&quot;10279&quot;&gt;&lt;property id=&quot;20148&quot; value=&quot;5&quot;/&gt;&lt;property id=&quot;20300&quot; value=&quot;Slide 4&quot;/&gt;&lt;property id=&quot;20307&quot; value=&quot;279&quot;/&gt;&lt;/object&gt;&lt;object type=&quot;3&quot; unique_id=&quot;10280&quot;&gt;&lt;property id=&quot;20148&quot; value=&quot;5&quot;/&gt;&lt;property id=&quot;20300&quot; value=&quot;Slide 5&quot;/&gt;&lt;property id=&quot;20307&quot; value=&quot;280&quot;/&gt;&lt;/object&gt;&lt;object type=&quot;3&quot; unique_id=&quot;10281&quot;&gt;&lt;property id=&quot;20148&quot; value=&quot;5&quot;/&gt;&lt;property id=&quot;20300&quot; value=&quot;Slide 6&quot;/&gt;&lt;property id=&quot;20307&quot; value=&quot;277&quot;/&gt;&lt;/object&gt;&lt;object type=&quot;3&quot; unique_id=&quot;10380&quot;&gt;&lt;property id=&quot;20148&quot; value=&quot;5&quot;/&gt;&lt;property id=&quot;20300&quot; value=&quot;Slide 1&quot;/&gt;&lt;property id=&quot;20307&quot; value=&quot;28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494</Words>
  <Application>Microsoft Office PowerPoint</Application>
  <PresentationFormat>Custom</PresentationFormat>
  <Paragraphs>134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Comic Sans MS - 18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DET NSW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Directorate</dc:creator>
  <cp:lastModifiedBy>Administrator</cp:lastModifiedBy>
  <cp:revision>15</cp:revision>
  <dcterms:created xsi:type="dcterms:W3CDTF">2010-02-28T23:14:41Z</dcterms:created>
  <dcterms:modified xsi:type="dcterms:W3CDTF">2012-03-08T05:07:19Z</dcterms:modified>
</cp:coreProperties>
</file>